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0" r:id="rId14"/>
    <p:sldId id="261" r:id="rId15"/>
    <p:sldId id="262" r:id="rId16"/>
    <p:sldId id="258" r:id="rId17"/>
    <p:sldId id="264" r:id="rId18"/>
    <p:sldId id="265" r:id="rId19"/>
    <p:sldId id="266" r:id="rId20"/>
    <p:sldId id="259" r:id="rId2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9">
            <a:alpha val="5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D3B6-7514-49D4-BB53-6AF5EEC082F6}" type="datetimeFigureOut">
              <a:rPr lang="et-EE" smtClean="0"/>
              <a:pPr/>
              <a:t>6.11.2011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760E-6664-40A4-8BB4-EF18029B8B2D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-reply.com/osteomyelitis-mandible/" TargetMode="External"/><Relationship Id="rId2" Type="http://schemas.openxmlformats.org/officeDocument/2006/relationships/hyperlink" Target="http://en.wikipedia.org/wiki/Osteomyelit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520280"/>
          </a:xfrm>
        </p:spPr>
        <p:txBody>
          <a:bodyPr>
            <a:normAutofit/>
          </a:bodyPr>
          <a:lstStyle/>
          <a:p>
            <a:r>
              <a:rPr lang="et-EE" dirty="0" smtClean="0"/>
              <a:t>Osteomüeliidi definitsioon klassifikatsioon, &amp; diagnostika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062912" cy="1752600"/>
          </a:xfrm>
        </p:spPr>
        <p:txBody>
          <a:bodyPr/>
          <a:lstStyle/>
          <a:p>
            <a:pPr algn="r"/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Mai-Liis Soomets</a:t>
            </a:r>
          </a:p>
          <a:p>
            <a:pPr algn="r"/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Krista Rohtmets</a:t>
            </a:r>
          </a:p>
          <a:p>
            <a:pPr algn="r"/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Stom- III</a:t>
            </a:r>
            <a:endParaRPr lang="et-E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2) Füsiolooglised klassid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Terve </a:t>
            </a:r>
            <a:r>
              <a:rPr lang="et-EE" dirty="0" smtClean="0"/>
              <a:t>inimene</a:t>
            </a:r>
          </a:p>
          <a:p>
            <a:endParaRPr lang="et-EE" dirty="0" smtClean="0"/>
          </a:p>
          <a:p>
            <a:r>
              <a:rPr lang="et-EE" dirty="0" smtClean="0"/>
              <a:t>Nõrgestatud </a:t>
            </a:r>
            <a:r>
              <a:rPr lang="et-EE" dirty="0" smtClean="0"/>
              <a:t>organism</a:t>
            </a:r>
          </a:p>
          <a:p>
            <a:endParaRPr lang="et-EE" dirty="0" smtClean="0"/>
          </a:p>
          <a:p>
            <a:r>
              <a:rPr lang="et-EE" i="1" dirty="0" smtClean="0"/>
              <a:t>“Treatment worse than disease”</a:t>
            </a:r>
            <a:endParaRPr lang="et-EE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686800" cy="2578298"/>
          </a:xfrm>
        </p:spPr>
        <p:txBody>
          <a:bodyPr>
            <a:normAutofit/>
          </a:bodyPr>
          <a:lstStyle/>
          <a:p>
            <a:r>
              <a:rPr lang="et-EE" dirty="0" smtClean="0"/>
              <a:t>Klassifikatsioon kliinilise pildi, radioloogia, patoloogia ja etioloogia järgi</a:t>
            </a:r>
            <a:endParaRPr lang="et-E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6048672"/>
          </a:xfrm>
        </p:spPr>
        <p:txBody>
          <a:bodyPr/>
          <a:lstStyle/>
          <a:p>
            <a:r>
              <a:rPr lang="et-EE" dirty="0" smtClean="0"/>
              <a:t>1) Akuutne mädane osteomüeliit</a:t>
            </a:r>
          </a:p>
          <a:p>
            <a:r>
              <a:rPr lang="et-EE" dirty="0" smtClean="0"/>
              <a:t>2) Krooniline mädane osteomüeliit</a:t>
            </a:r>
          </a:p>
          <a:p>
            <a:r>
              <a:rPr lang="et-EE" dirty="0" smtClean="0"/>
              <a:t>3) Krooniline koldeline sklerodeeruv osteomüeliit</a:t>
            </a:r>
          </a:p>
          <a:p>
            <a:r>
              <a:rPr lang="et-EE" dirty="0" smtClean="0"/>
              <a:t>4) Krooniline difuusne sklerodeeruv osteomüeliit</a:t>
            </a:r>
          </a:p>
          <a:p>
            <a:r>
              <a:rPr lang="et-EE" dirty="0" smtClean="0"/>
              <a:t>5) Krooniline osteomüeliit koos proliferatiivse periostiidiga (Garre’i krooniline mittemädane sklerodeeruv osteiit)</a:t>
            </a:r>
          </a:p>
          <a:p>
            <a:r>
              <a:rPr lang="et-EE" dirty="0" smtClean="0"/>
              <a:t>6) Spetsiidiline osteomüeliit</a:t>
            </a:r>
          </a:p>
          <a:p>
            <a:pPr lvl="1"/>
            <a:r>
              <a:rPr lang="et-EE" dirty="0" smtClean="0"/>
              <a:t>Tuberkuloosne</a:t>
            </a:r>
          </a:p>
          <a:p>
            <a:pPr lvl="1"/>
            <a:r>
              <a:rPr lang="et-EE" dirty="0" smtClean="0"/>
              <a:t>Süüfilisest tingitud</a:t>
            </a:r>
          </a:p>
          <a:p>
            <a:pPr lvl="1"/>
            <a:r>
              <a:rPr lang="et-EE" dirty="0" smtClean="0"/>
              <a:t>Aktinomükoosne</a:t>
            </a:r>
            <a:endParaRPr lang="et-E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64933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Klassifikatsioon infektsiooni luusse sattumise tee järgi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r>
              <a:rPr lang="et-EE" dirty="0" smtClean="0"/>
              <a:t>1) Odontogeenne (sagedasim)</a:t>
            </a:r>
          </a:p>
          <a:p>
            <a:pPr lvl="1"/>
            <a:r>
              <a:rPr lang="et-EE" dirty="0" smtClean="0"/>
              <a:t>Nekrotiseerunud pulbiga ja periodontiitsed hambad</a:t>
            </a:r>
          </a:p>
          <a:p>
            <a:r>
              <a:rPr lang="et-EE" dirty="0" smtClean="0"/>
              <a:t>2) Hematogeenne</a:t>
            </a:r>
          </a:p>
          <a:p>
            <a:pPr lvl="1"/>
            <a:r>
              <a:rPr lang="et-EE" dirty="0" smtClean="0"/>
              <a:t>Nakkushaiguste tagajärg või paiksed põletikukolded</a:t>
            </a:r>
          </a:p>
          <a:p>
            <a:r>
              <a:rPr lang="et-EE" dirty="0" smtClean="0"/>
              <a:t>3) Traumaatiline</a:t>
            </a:r>
          </a:p>
          <a:p>
            <a:pPr lvl="1"/>
            <a:r>
              <a:rPr lang="et-EE" dirty="0" smtClean="0"/>
              <a:t>Luu vigastuste tagajärg (fraktuurid), kirurgilise reponeerimise tüsistus</a:t>
            </a:r>
          </a:p>
          <a:p>
            <a:r>
              <a:rPr lang="et-EE" dirty="0" smtClean="0"/>
              <a:t>4) Kontaktne (harv)</a:t>
            </a:r>
          </a:p>
          <a:p>
            <a:pPr lvl="1"/>
            <a:r>
              <a:rPr lang="et-EE" dirty="0" smtClean="0"/>
              <a:t>Luu lähedane abstsess, flegmoon. Mäda lagundab luud ümbritsevad pehmed koed ja tungib luuni.</a:t>
            </a:r>
          </a:p>
          <a:p>
            <a:pPr lvl="1"/>
            <a:endParaRPr lang="et-E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Mitteinfektsioosne osteomüeliit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Luu kahjustuse esmaseks põhjuseks keemilised ained või füüsikalised tegurid (elektrilöök, põletused, külmumine). </a:t>
            </a:r>
          </a:p>
          <a:p>
            <a:r>
              <a:rPr lang="et-EE" dirty="0" smtClean="0"/>
              <a:t>Lisanduvad mikroobid ja kulg ei erine tavapärasest infektsioossest osteomüeliidist.</a:t>
            </a:r>
            <a:endParaRPr lang="et-E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Klassifikatsioon haiguse kulu järgi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r>
              <a:rPr lang="et-EE" dirty="0" smtClean="0"/>
              <a:t>1) Akuutne odontogeenne lõualuupõletik</a:t>
            </a:r>
          </a:p>
          <a:p>
            <a:pPr lvl="1"/>
            <a:r>
              <a:rPr lang="et-EE" dirty="0" smtClean="0"/>
              <a:t>Akuutne maksillaarne osteomüeliit- väga harv, esineb vaid imikutel. </a:t>
            </a:r>
          </a:p>
          <a:p>
            <a:r>
              <a:rPr lang="et-EE" dirty="0" smtClean="0"/>
              <a:t>2) Krooniline osteomüeliit</a:t>
            </a:r>
          </a:p>
          <a:p>
            <a:r>
              <a:rPr lang="et-EE" dirty="0" smtClean="0"/>
              <a:t>3) Koldeline skleroseeruv osteomüeliit- sagedamini noortel täiskasvanutel. </a:t>
            </a:r>
            <a:endParaRPr lang="et-EE" dirty="0"/>
          </a:p>
          <a:p>
            <a:r>
              <a:rPr lang="et-EE" dirty="0" smtClean="0"/>
              <a:t>4) Difuusne skleroseeruv osteomüeliit- kõige ulatuslikum kahjustus</a:t>
            </a:r>
          </a:p>
          <a:p>
            <a:r>
              <a:rPr lang="et-EE" dirty="0" smtClean="0"/>
              <a:t>5) Proliferatiivne periostiit (Garre’i osteomüeliit)- sagedamini lastel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217290"/>
          </a:xfrm>
        </p:spPr>
        <p:txBody>
          <a:bodyPr/>
          <a:lstStyle/>
          <a:p>
            <a:r>
              <a:rPr lang="et-EE" dirty="0" smtClean="0"/>
              <a:t>Diagnostika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5114040"/>
          </a:xfrm>
        </p:spPr>
        <p:txBody>
          <a:bodyPr/>
          <a:lstStyle/>
          <a:p>
            <a:r>
              <a:rPr lang="et-EE" dirty="0" smtClean="0"/>
              <a:t>Radioloogia</a:t>
            </a:r>
          </a:p>
          <a:p>
            <a:r>
              <a:rPr lang="et-EE" dirty="0" smtClean="0"/>
              <a:t>CT</a:t>
            </a:r>
          </a:p>
          <a:p>
            <a:r>
              <a:rPr lang="et-EE" dirty="0" smtClean="0"/>
              <a:t>MRI</a:t>
            </a:r>
          </a:p>
          <a:p>
            <a:r>
              <a:rPr lang="et-EE" dirty="0" smtClean="0"/>
              <a:t>Biopsia- külv spetsiifilise patogeeni tuvastamiseks</a:t>
            </a:r>
          </a:p>
          <a:p>
            <a:r>
              <a:rPr lang="et-EE" dirty="0" smtClean="0"/>
              <a:t>Punktsioon ja kaabe ei anna head tulemust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Akuutne mandibula osteomüeliit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Süsteemsed ja lokaalsed sümptomid</a:t>
            </a:r>
          </a:p>
          <a:p>
            <a:pPr lvl="1"/>
            <a:r>
              <a:rPr lang="et-EE" dirty="0" smtClean="0"/>
              <a:t>Palavik</a:t>
            </a:r>
          </a:p>
          <a:p>
            <a:pPr lvl="1"/>
            <a:r>
              <a:rPr lang="et-EE" dirty="0" smtClean="0"/>
              <a:t>Külmavärinad</a:t>
            </a:r>
          </a:p>
          <a:p>
            <a:pPr lvl="1"/>
            <a:r>
              <a:rPr lang="et-EE" dirty="0" smtClean="0"/>
              <a:t>Üldine nõrkustunne</a:t>
            </a:r>
          </a:p>
          <a:p>
            <a:pPr lvl="1"/>
            <a:r>
              <a:rPr lang="et-EE" dirty="0" smtClean="0"/>
              <a:t>Isulangus</a:t>
            </a:r>
          </a:p>
          <a:p>
            <a:pPr lvl="1"/>
            <a:r>
              <a:rPr lang="et-EE" dirty="0" smtClean="0"/>
              <a:t>Leukotsütoos</a:t>
            </a:r>
          </a:p>
          <a:p>
            <a:pPr lvl="1"/>
            <a:r>
              <a:rPr lang="et-EE" dirty="0" smtClean="0"/>
              <a:t>PMN granulotsüütide arv tõusnud</a:t>
            </a:r>
          </a:p>
          <a:p>
            <a:pPr lvl="1"/>
            <a:r>
              <a:rPr lang="et-EE" dirty="0" smtClean="0"/>
              <a:t>Tugev tuikav valu</a:t>
            </a:r>
          </a:p>
          <a:p>
            <a:pPr lvl="1"/>
            <a:r>
              <a:rPr lang="et-EE" dirty="0" smtClean="0"/>
              <a:t>Suu limaskesta turse, hüpereemia</a:t>
            </a:r>
            <a:endParaRPr lang="et-E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Krooniline osteomüeliit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Moodustub fistul</a:t>
            </a:r>
          </a:p>
          <a:p>
            <a:r>
              <a:rPr lang="et-EE" dirty="0" smtClean="0"/>
              <a:t>Mädavool</a:t>
            </a:r>
          </a:p>
          <a:p>
            <a:r>
              <a:rPr lang="et-EE" dirty="0" smtClean="0"/>
              <a:t>Palpatoorne luu pinna karedus</a:t>
            </a:r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392488" cy="26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586939" cy="29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Koldeline </a:t>
            </a:r>
            <a:r>
              <a:rPr lang="et-EE" dirty="0" smtClean="0"/>
              <a:t>sklerodeeruv </a:t>
            </a:r>
            <a:r>
              <a:rPr lang="et-EE" dirty="0" smtClean="0"/>
              <a:t>osteomüeliit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t-EE" dirty="0" smtClean="0"/>
              <a:t>Radioloogiliselt nähtav tihedam, radioopaaksem ala hamba juure tipu piirkonnas</a:t>
            </a:r>
          </a:p>
          <a:p>
            <a:endParaRPr lang="et-E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302462" cy="34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Osteomüeliit e. Osteomyelitis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t-EE" dirty="0" smtClean="0"/>
              <a:t>Luu ja luuüdi põletik</a:t>
            </a:r>
          </a:p>
          <a:p>
            <a:r>
              <a:rPr lang="et-EE" dirty="0" smtClean="0"/>
              <a:t>Laiemalt nii luu- ja luuüdi, kui ka luuümbrise ehk periosti põletik</a:t>
            </a:r>
          </a:p>
          <a:p>
            <a:endParaRPr lang="et-EE" dirty="0" smtClean="0"/>
          </a:p>
          <a:p>
            <a:r>
              <a:rPr lang="et-EE" dirty="0" smtClean="0"/>
              <a:t>Sagedamini esineb mandibulal täiskasvanud </a:t>
            </a:r>
            <a:r>
              <a:rPr lang="et-EE" dirty="0" smtClean="0"/>
              <a:t>inimestel</a:t>
            </a:r>
          </a:p>
          <a:p>
            <a:endParaRPr lang="et-EE" dirty="0" smtClean="0"/>
          </a:p>
          <a:p>
            <a:pPr>
              <a:buNone/>
            </a:pPr>
            <a:r>
              <a:rPr lang="et-EE" dirty="0" smtClean="0"/>
              <a:t>                                                   --&gt;</a:t>
            </a:r>
            <a:endParaRPr lang="et-E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2304256" cy="24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r>
              <a:rPr lang="et-EE" dirty="0" smtClean="0">
                <a:hlinkClick r:id="rId2"/>
              </a:rPr>
              <a:t>http://en.wikipedia.org/wiki/Osteomyelitis</a:t>
            </a:r>
            <a:endParaRPr lang="et-EE" dirty="0" smtClean="0"/>
          </a:p>
          <a:p>
            <a:r>
              <a:rPr lang="et-EE" dirty="0" smtClean="0"/>
              <a:t>“Oral and maxillofacial medicine” Crispian Scully, 2nd Edition</a:t>
            </a:r>
          </a:p>
          <a:p>
            <a:r>
              <a:rPr lang="et-EE" dirty="0" smtClean="0"/>
              <a:t>“Lõualuu osteomüeliit ja osteoflegmoon” Maie Kalnin</a:t>
            </a:r>
          </a:p>
          <a:p>
            <a:r>
              <a:rPr lang="et-EE" dirty="0" smtClean="0"/>
              <a:t>“</a:t>
            </a:r>
            <a:r>
              <a:rPr lang="en-US" dirty="0" err="1" smtClean="0"/>
              <a:t>Osteomyelitis</a:t>
            </a:r>
            <a:r>
              <a:rPr lang="en-US" dirty="0" smtClean="0"/>
              <a:t> of the Jaws</a:t>
            </a:r>
            <a:r>
              <a:rPr lang="et-EE" dirty="0" smtClean="0"/>
              <a:t>” </a:t>
            </a:r>
            <a:r>
              <a:rPr lang="en-US" dirty="0" smtClean="0"/>
              <a:t>Marc M. </a:t>
            </a:r>
            <a:r>
              <a:rPr lang="en-US" dirty="0" err="1" smtClean="0"/>
              <a:t>Baltensperger</a:t>
            </a:r>
            <a:r>
              <a:rPr lang="en-US" dirty="0" smtClean="0"/>
              <a:t>, </a:t>
            </a:r>
            <a:r>
              <a:rPr lang="en-US" dirty="0" err="1" smtClean="0"/>
              <a:t>Gerold</a:t>
            </a:r>
            <a:r>
              <a:rPr lang="en-US" dirty="0" smtClean="0"/>
              <a:t> K. </a:t>
            </a:r>
            <a:r>
              <a:rPr lang="en-US" dirty="0" err="1" smtClean="0"/>
              <a:t>Eyrich</a:t>
            </a:r>
            <a:endParaRPr lang="et-EE" dirty="0"/>
          </a:p>
          <a:p>
            <a:r>
              <a:rPr lang="et-EE" dirty="0" smtClean="0">
                <a:hlinkClick r:id="rId3"/>
              </a:rPr>
              <a:t>http://www.health-reply.com/osteomyelitis-mandible/</a:t>
            </a:r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2461666"/>
          </a:xfrm>
        </p:spPr>
        <p:txBody>
          <a:bodyPr>
            <a:normAutofit/>
          </a:bodyPr>
          <a:lstStyle/>
          <a:p>
            <a:r>
              <a:rPr lang="et-EE" dirty="0" smtClean="0"/>
              <a:t>Klassifikatsioon kliinilise pildi ja radioloogilise leiu järgi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69530"/>
            <a:ext cx="6192688" cy="46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1) Akuutsed vormid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517232"/>
          </a:xfrm>
        </p:spPr>
        <p:txBody>
          <a:bodyPr>
            <a:normAutofit/>
          </a:bodyPr>
          <a:lstStyle/>
          <a:p>
            <a:r>
              <a:rPr lang="et-EE" dirty="0" smtClean="0"/>
              <a:t>Nakkusest tulenev</a:t>
            </a:r>
            <a:endParaRPr lang="et-EE" dirty="0" smtClean="0"/>
          </a:p>
          <a:p>
            <a:pPr lvl="1"/>
            <a:r>
              <a:rPr lang="et-EE" dirty="0" smtClean="0"/>
              <a:t>Trauma</a:t>
            </a:r>
          </a:p>
          <a:p>
            <a:pPr lvl="1"/>
            <a:r>
              <a:rPr lang="et-EE" dirty="0" smtClean="0"/>
              <a:t>Kirurgilised </a:t>
            </a:r>
            <a:r>
              <a:rPr lang="et-EE" dirty="0" smtClean="0"/>
              <a:t>protseduurid</a:t>
            </a:r>
            <a:endParaRPr lang="et-EE" dirty="0" smtClean="0"/>
          </a:p>
          <a:p>
            <a:pPr lvl="1"/>
            <a:r>
              <a:rPr lang="et-EE" dirty="0" smtClean="0"/>
              <a:t>Odontogeenne infektsioon</a:t>
            </a:r>
            <a:endParaRPr lang="et-EE" dirty="0"/>
          </a:p>
          <a:p>
            <a:r>
              <a:rPr lang="et-EE" dirty="0" smtClean="0"/>
              <a:t>Progresseeruvad</a:t>
            </a:r>
          </a:p>
          <a:p>
            <a:pPr lvl="1"/>
            <a:r>
              <a:rPr lang="et-EE" dirty="0" smtClean="0"/>
              <a:t>Põletused</a:t>
            </a:r>
          </a:p>
          <a:p>
            <a:pPr lvl="1"/>
            <a:r>
              <a:rPr lang="et-EE" dirty="0" smtClean="0"/>
              <a:t>Sinusiit</a:t>
            </a:r>
          </a:p>
          <a:p>
            <a:pPr lvl="1"/>
            <a:r>
              <a:rPr lang="et-EE" dirty="0" smtClean="0"/>
              <a:t>Vaskulaarne </a:t>
            </a:r>
            <a:r>
              <a:rPr lang="et-EE" dirty="0" smtClean="0"/>
              <a:t>puudulikkus </a:t>
            </a:r>
            <a:endParaRPr lang="et-EE" dirty="0" smtClean="0"/>
          </a:p>
          <a:p>
            <a:r>
              <a:rPr lang="et-EE" dirty="0" smtClean="0"/>
              <a:t>Hematogeenne (metastaatiline)</a:t>
            </a:r>
          </a:p>
          <a:p>
            <a:pPr lvl="1"/>
            <a:r>
              <a:rPr lang="et-EE" dirty="0" smtClean="0"/>
              <a:t>Arenev skelett lastel</a:t>
            </a: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t-EE" dirty="0" smtClean="0"/>
              <a:t>2) Kroonilised vormid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Hootine multifokaalne</a:t>
            </a:r>
          </a:p>
          <a:p>
            <a:pPr lvl="1"/>
            <a:r>
              <a:rPr lang="et-EE" dirty="0" smtClean="0"/>
              <a:t>Arenev skelett</a:t>
            </a:r>
          </a:p>
          <a:p>
            <a:pPr lvl="1"/>
            <a:r>
              <a:rPr lang="et-EE" dirty="0" smtClean="0"/>
              <a:t>Puberteediea luude aktiivne kasv</a:t>
            </a:r>
          </a:p>
          <a:p>
            <a:r>
              <a:rPr lang="et-EE" dirty="0" smtClean="0"/>
              <a:t>Garre’i </a:t>
            </a:r>
          </a:p>
          <a:p>
            <a:pPr lvl="1"/>
            <a:r>
              <a:rPr lang="et-EE" dirty="0" smtClean="0"/>
              <a:t>Unikaalne proliferatiivne subperiostaalne </a:t>
            </a:r>
            <a:r>
              <a:rPr lang="et-EE" dirty="0" smtClean="0"/>
              <a:t>reaktsioon </a:t>
            </a:r>
            <a:endParaRPr lang="et-EE" dirty="0" smtClean="0"/>
          </a:p>
          <a:p>
            <a:pPr lvl="1"/>
            <a:r>
              <a:rPr lang="et-EE" dirty="0" smtClean="0"/>
              <a:t>Arenev skelett</a:t>
            </a:r>
          </a:p>
          <a:p>
            <a:r>
              <a:rPr lang="et-EE" dirty="0" smtClean="0"/>
              <a:t>Mädane või mittemädane</a:t>
            </a:r>
          </a:p>
          <a:p>
            <a:pPr lvl="1"/>
            <a:r>
              <a:rPr lang="et-EE" dirty="0" smtClean="0"/>
              <a:t>Ebaadekvaatne ravi</a:t>
            </a:r>
          </a:p>
          <a:p>
            <a:pPr lvl="1"/>
            <a:r>
              <a:rPr lang="et-EE" dirty="0" smtClean="0"/>
              <a:t>Süsteemsed haigused</a:t>
            </a:r>
          </a:p>
          <a:p>
            <a:pPr lvl="1"/>
            <a:r>
              <a:rPr lang="et-EE" dirty="0" smtClean="0"/>
              <a:t>Refraktoorsed </a:t>
            </a:r>
            <a:r>
              <a:rPr lang="et-EE" dirty="0" smtClean="0"/>
              <a:t>vormid (</a:t>
            </a:r>
            <a:r>
              <a:rPr lang="et-EE" i="1" dirty="0" smtClean="0"/>
              <a:t>Chronic recurrent multifocal osteomyelitis- CRMO</a:t>
            </a:r>
            <a:r>
              <a:rPr lang="et-EE" dirty="0" smtClean="0"/>
              <a:t>)</a:t>
            </a:r>
            <a:endParaRPr lang="et-EE" dirty="0" smtClean="0"/>
          </a:p>
          <a:p>
            <a:r>
              <a:rPr lang="et-EE" dirty="0" smtClean="0"/>
              <a:t>Difuusne sklerodeeruv </a:t>
            </a:r>
          </a:p>
          <a:p>
            <a:pPr lvl="1"/>
            <a:r>
              <a:rPr lang="et-EE" dirty="0" smtClean="0"/>
              <a:t>Nõudlikud mikroorganismid</a:t>
            </a:r>
          </a:p>
          <a:p>
            <a:pPr lvl="1"/>
            <a:r>
              <a:rPr lang="et-EE" dirty="0" smtClean="0"/>
              <a:t>Immuunpuudulikkus (</a:t>
            </a:r>
            <a:r>
              <a:rPr lang="et-EE" i="1" dirty="0" smtClean="0"/>
              <a:t>Compromised host/pathogen interface)</a:t>
            </a:r>
            <a:endParaRPr lang="et-EE" i="1" dirty="0" smtClean="0"/>
          </a:p>
          <a:p>
            <a:pPr lvl="1"/>
            <a:endParaRPr lang="et-E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2007096"/>
          </a:xfrm>
        </p:spPr>
        <p:txBody>
          <a:bodyPr/>
          <a:lstStyle/>
          <a:p>
            <a:r>
              <a:rPr lang="et-EE" dirty="0" smtClean="0"/>
              <a:t>Klassifikatsioon patogeneesi järgi</a:t>
            </a:r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/>
          <a:lstStyle/>
          <a:p>
            <a:r>
              <a:rPr lang="et-EE" dirty="0" smtClean="0"/>
              <a:t>Hematogeenne</a:t>
            </a:r>
          </a:p>
          <a:p>
            <a:endParaRPr lang="et-EE" dirty="0" smtClean="0"/>
          </a:p>
          <a:p>
            <a:r>
              <a:rPr lang="et-EE" dirty="0" smtClean="0"/>
              <a:t>Infektsioonijärgne 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Perifeersetest vaskulaarsetest haigustest tingitud või mittetingitud</a:t>
            </a:r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944216"/>
          </a:xfrm>
        </p:spPr>
        <p:txBody>
          <a:bodyPr>
            <a:normAutofit/>
          </a:bodyPr>
          <a:lstStyle/>
          <a:p>
            <a:r>
              <a:rPr lang="et-EE" dirty="0" smtClean="0"/>
              <a:t>Klassifikatsioon patoloogilise anatoomia ja füsioloogia järgi</a:t>
            </a:r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05064"/>
            <a:ext cx="1771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96952"/>
            <a:ext cx="2763374" cy="20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Tegemist pole abstsessiga                                                            ega juurealuse põletikuga</a:t>
            </a: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1) Anatoomilised vormid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t-EE" dirty="0" smtClean="0"/>
              <a:t>I staadium- medullaarne osteomüeliit (ilma kortikaalse kahjustuseta, tavaliselt hematogeenne)</a:t>
            </a:r>
          </a:p>
          <a:p>
            <a:pPr>
              <a:buNone/>
            </a:pPr>
            <a:r>
              <a:rPr lang="et-EE" dirty="0" smtClean="0"/>
              <a:t>II staadium- pindmine osteomüeliit (vähem kui 2 cm  luukadu)</a:t>
            </a:r>
          </a:p>
          <a:p>
            <a:pPr>
              <a:buNone/>
            </a:pPr>
            <a:r>
              <a:rPr lang="et-EE" dirty="0" smtClean="0"/>
              <a:t>III staadium- lokaliseeritud osteomüeliit (alla 2 cm luukadu, ei haara kortikaalset luud)</a:t>
            </a:r>
          </a:p>
          <a:p>
            <a:pPr>
              <a:buNone/>
            </a:pPr>
            <a:r>
              <a:rPr lang="et-EE" dirty="0" smtClean="0"/>
              <a:t>IV staadium- difuusne osteomüeliit (luukadu rohkem kui 2 cm, fraktuurid, infektsioon)</a:t>
            </a:r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505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Osteomüeliidi definitsioon klassifikatsioon, &amp; diagnostika</vt:lpstr>
      <vt:lpstr>Osteomüeliit e. Osteomyelitis</vt:lpstr>
      <vt:lpstr>Klassifikatsioon kliinilise pildi ja radioloogilise leiu järgi</vt:lpstr>
      <vt:lpstr>1) Akuutsed vormid</vt:lpstr>
      <vt:lpstr>2) Kroonilised vormid</vt:lpstr>
      <vt:lpstr>Klassifikatsioon patogeneesi järgi</vt:lpstr>
      <vt:lpstr>Slide 7</vt:lpstr>
      <vt:lpstr>Klassifikatsioon patoloogilise anatoomia ja füsioloogia järgi</vt:lpstr>
      <vt:lpstr>1) Anatoomilised vormid</vt:lpstr>
      <vt:lpstr>2) Füsiolooglised klassid</vt:lpstr>
      <vt:lpstr>Klassifikatsioon kliinilise pildi, radioloogia, patoloogia ja etioloogia järgi</vt:lpstr>
      <vt:lpstr>Slide 12</vt:lpstr>
      <vt:lpstr>Klassifikatsioon infektsiooni luusse sattumise tee järgi </vt:lpstr>
      <vt:lpstr>Mitteinfektsioosne osteomüeliit</vt:lpstr>
      <vt:lpstr>Klassifikatsioon haiguse kulu järgi</vt:lpstr>
      <vt:lpstr>Diagnostika</vt:lpstr>
      <vt:lpstr>Akuutne mandibula osteomüeliit</vt:lpstr>
      <vt:lpstr>Krooniline osteomüeliit</vt:lpstr>
      <vt:lpstr>Koldeline sklerodeeruv osteomüeliit</vt:lpstr>
      <vt:lpstr>Kasutatud kirjandus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</dc:creator>
  <cp:lastModifiedBy>krista</cp:lastModifiedBy>
  <cp:revision>18</cp:revision>
  <dcterms:created xsi:type="dcterms:W3CDTF">2011-10-28T06:35:17Z</dcterms:created>
  <dcterms:modified xsi:type="dcterms:W3CDTF">2011-11-06T10:45:35Z</dcterms:modified>
</cp:coreProperties>
</file>